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7" r:id="rId2"/>
  </p:sldMasterIdLst>
  <p:notesMasterIdLst>
    <p:notesMasterId r:id="rId23"/>
  </p:notesMasterIdLst>
  <p:handoutMasterIdLst>
    <p:handoutMasterId r:id="rId24"/>
  </p:handoutMasterIdLst>
  <p:sldIdLst>
    <p:sldId id="260" r:id="rId3"/>
    <p:sldId id="271" r:id="rId4"/>
    <p:sldId id="273" r:id="rId5"/>
    <p:sldId id="286" r:id="rId6"/>
    <p:sldId id="272" r:id="rId7"/>
    <p:sldId id="261" r:id="rId8"/>
    <p:sldId id="269" r:id="rId9"/>
    <p:sldId id="270" r:id="rId10"/>
    <p:sldId id="275" r:id="rId11"/>
    <p:sldId id="276" r:id="rId12"/>
    <p:sldId id="277" r:id="rId13"/>
    <p:sldId id="278" r:id="rId14"/>
    <p:sldId id="283" r:id="rId15"/>
    <p:sldId id="284" r:id="rId16"/>
    <p:sldId id="285" r:id="rId17"/>
    <p:sldId id="287" r:id="rId18"/>
    <p:sldId id="288" r:id="rId19"/>
    <p:sldId id="290" r:id="rId20"/>
    <p:sldId id="289" r:id="rId21"/>
    <p:sldId id="27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032" autoAdjust="0"/>
  </p:normalViewPr>
  <p:slideViewPr>
    <p:cSldViewPr>
      <p:cViewPr varScale="1">
        <p:scale>
          <a:sx n="47" d="100"/>
          <a:sy n="47" d="100"/>
        </p:scale>
        <p:origin x="-6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040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AA251C-380D-40C3-916D-87999848640D}" type="datetimeFigureOut">
              <a:rPr lang="en-US" smtClean="0"/>
              <a:pPr/>
              <a:t>11/10/2011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38686-C003-4DD9-91AB-FE42C77990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2822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89E82-5260-4A25-9037-9A6841D8FF0F}" type="datetimeFigureOut">
              <a:rPr lang="en-US" smtClean="0"/>
              <a:pPr/>
              <a:t>11/10/2011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EFB1B6-7DB8-42D5-AA29-1ED5493270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916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1pPr>
            <a:lvl2pPr marL="742950" indent="-28575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2pPr>
            <a:lvl3pPr marL="11430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3pPr>
            <a:lvl4pPr marL="16002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4pPr>
            <a:lvl5pPr marL="20574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9pPr>
          </a:lstStyle>
          <a:p>
            <a:pPr algn="r" fontAlgn="base">
              <a:spcAft>
                <a:spcPct val="0"/>
              </a:spcAft>
            </a:pPr>
            <a:fld id="{A5B56345-DDA8-4251-ADCA-03D91EC65F14}" type="slidenum">
              <a:rPr lang="en-US">
                <a:latin typeface="Calibri" pitchFamily="34" charset="0"/>
              </a:rPr>
              <a:pPr algn="r" fontAlgn="base">
                <a:spcAft>
                  <a:spcPct val="0"/>
                </a:spcAft>
              </a:pPr>
              <a:t>12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1pPr>
            <a:lvl2pPr marL="742950" indent="-28575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2pPr>
            <a:lvl3pPr marL="11430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3pPr>
            <a:lvl4pPr marL="16002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4pPr>
            <a:lvl5pPr marL="20574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9pPr>
          </a:lstStyle>
          <a:p>
            <a:pPr algn="r" fontAlgn="base">
              <a:spcAft>
                <a:spcPct val="0"/>
              </a:spcAft>
            </a:pPr>
            <a:fld id="{A5B56345-DDA8-4251-ADCA-03D91EC65F14}" type="slidenum">
              <a:rPr lang="en-US">
                <a:latin typeface="Calibri" pitchFamily="34" charset="0"/>
              </a:rPr>
              <a:pPr algn="r" fontAlgn="base">
                <a:spcAft>
                  <a:spcPct val="0"/>
                </a:spcAft>
              </a:pPr>
              <a:t>13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1pPr>
            <a:lvl2pPr marL="742950" indent="-28575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2pPr>
            <a:lvl3pPr marL="11430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3pPr>
            <a:lvl4pPr marL="16002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4pPr>
            <a:lvl5pPr marL="20574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9pPr>
          </a:lstStyle>
          <a:p>
            <a:pPr algn="r" fontAlgn="base">
              <a:spcAft>
                <a:spcPct val="0"/>
              </a:spcAft>
            </a:pPr>
            <a:fld id="{A5B56345-DDA8-4251-ADCA-03D91EC65F14}" type="slidenum">
              <a:rPr lang="en-US">
                <a:latin typeface="Calibri" pitchFamily="34" charset="0"/>
              </a:rPr>
              <a:pPr algn="r" fontAlgn="base">
                <a:spcAft>
                  <a:spcPct val="0"/>
                </a:spcAft>
              </a:pPr>
              <a:t>14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1pPr>
            <a:lvl2pPr marL="742950" indent="-28575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2pPr>
            <a:lvl3pPr marL="11430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3pPr>
            <a:lvl4pPr marL="16002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4pPr>
            <a:lvl5pPr marL="20574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Trebuchet M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1" charset="0"/>
              </a:defRPr>
            </a:lvl9pPr>
          </a:lstStyle>
          <a:p>
            <a:pPr algn="r" fontAlgn="base">
              <a:spcAft>
                <a:spcPct val="0"/>
              </a:spcAft>
            </a:pPr>
            <a:fld id="{A5B56345-DDA8-4251-ADCA-03D91EC65F14}" type="slidenum">
              <a:rPr lang="en-US">
                <a:latin typeface="Calibri" pitchFamily="34" charset="0"/>
              </a:rPr>
              <a:pPr algn="r" fontAlgn="base">
                <a:spcAft>
                  <a:spcPct val="0"/>
                </a:spcAft>
              </a:pPr>
              <a:t>15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54A419-C81E-4868-B9A4-818256919E87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D5AC584-2A67-46BB-B794-4CB81B685CF5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D5AC584-2A67-46BB-B794-4CB81B685CF5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42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839B53A-471D-4550-B0AC-A7618545AD62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E493450-B1E9-4C22-9B85-A3AE041826A1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3F416CD-67A3-4CF0-A210-F6AF31AC147F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 sz="1800" dirty="0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11/10/2011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11/10/2011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5257800"/>
            <a:ext cx="6019800" cy="6771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anchor="b" anchorCtr="0">
            <a:noAutofit/>
          </a:bodyPr>
          <a:lstStyle>
            <a:lvl1pPr algn="l"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5953570"/>
            <a:ext cx="6019800" cy="542544"/>
          </a:xfrm>
          <a:effectLst/>
        </p:spPr>
        <p:txBody>
          <a:bodyPr lIns="91440" tIns="45720" rIns="91440" bIns="45720"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304800" y="3581400"/>
            <a:ext cx="5943600" cy="307777"/>
          </a:xfrm>
        </p:spPr>
        <p:txBody>
          <a:bodyPr wrap="square" anchor="ctr" anchorCtr="0">
            <a:spAutoFit/>
          </a:bodyPr>
          <a:lstStyle>
            <a:lvl1pPr>
              <a:buNone/>
              <a:defRPr sz="14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04800" y="3886200"/>
            <a:ext cx="5943600" cy="307777"/>
          </a:xfrm>
        </p:spPr>
        <p:txBody>
          <a:bodyPr wrap="square" anchor="ctr" anchorCtr="0">
            <a:spAutoFit/>
          </a:bodyPr>
          <a:lstStyle>
            <a:lvl1pPr>
              <a:buNone/>
              <a:defRPr sz="14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04800" y="4188023"/>
            <a:ext cx="5943600" cy="307777"/>
          </a:xfrm>
        </p:spPr>
        <p:txBody>
          <a:bodyPr wrap="square" anchor="ctr" anchorCtr="0">
            <a:spAutoFit/>
          </a:bodyPr>
          <a:lstStyle>
            <a:lvl1pPr>
              <a:buNone/>
              <a:defRPr sz="14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04800" y="4492823"/>
            <a:ext cx="5943600" cy="307777"/>
          </a:xfrm>
        </p:spPr>
        <p:txBody>
          <a:bodyPr wrap="square" anchor="ctr" anchorCtr="0">
            <a:spAutoFit/>
          </a:bodyPr>
          <a:lstStyle>
            <a:lvl1pPr>
              <a:buNone/>
              <a:defRPr sz="14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C290C-3526-468E-860B-4D9D2196BFBC}" type="datetime1">
              <a:rPr lang="en-US" smtClean="0"/>
              <a:pPr/>
              <a:t>11/10/2011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81000" y="4191000"/>
            <a:ext cx="8382000" cy="2057399"/>
          </a:xfrm>
          <a:prstGeom prst="rect">
            <a:avLst/>
          </a:prstGeom>
          <a:noFill/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none"/>
        </p:style>
        <p:txBody>
          <a:bodyPr wrap="square" tIns="45720" bIns="45720" anchor="ctr" anchorCtr="0">
            <a:normAutofit/>
          </a:bodyPr>
          <a:lstStyle>
            <a:lvl1pPr algn="ctr">
              <a:defRPr sz="2800" i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-60000" contrast="15000"/>
          </a:blip>
          <a:stretch>
            <a:fillRect/>
          </a:stretch>
        </p:blipFill>
        <p:spPr bwMode="auto">
          <a:xfrm>
            <a:off x="685792" y="1341114"/>
            <a:ext cx="7772416" cy="2926086"/>
          </a:xfrm>
          <a:prstGeom prst="rect">
            <a:avLst/>
          </a:prstGeom>
          <a:noFill/>
          <a:effectLst/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7543800" cy="5029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114299"/>
            <a:ext cx="6553200" cy="704088"/>
          </a:xfrm>
          <a:prstGeom prst="roundRect">
            <a:avLst>
              <a:gd name="adj" fmla="val 10174"/>
            </a:avLst>
          </a:prstGeom>
          <a:solidFill>
            <a:schemeClr val="bg1"/>
          </a:solidFill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none"/>
        </p:style>
        <p:txBody>
          <a:bodyPr wrap="square" tIns="45720" bIns="45720" anchor="ctr" anchorCtr="0">
            <a:normAutofit/>
          </a:bodyPr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F416CD-67A3-4CF0-A210-F6AF31AC147F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  <p:pic>
        <p:nvPicPr>
          <p:cNvPr id="11" name="Picture 10" descr="Flag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804171" y="0"/>
            <a:ext cx="1048623" cy="76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torah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924800" y="0"/>
            <a:ext cx="935261" cy="819912"/>
          </a:xfrm>
          <a:prstGeom prst="rect">
            <a:avLst/>
          </a:prstGeom>
        </p:spPr>
      </p:pic>
      <p:pic>
        <p:nvPicPr>
          <p:cNvPr id="14" name="Picture 13" descr="W Wailing Wall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924799" y="990600"/>
            <a:ext cx="993913" cy="838200"/>
          </a:xfrm>
          <a:prstGeom prst="rect">
            <a:avLst/>
          </a:prstGeom>
        </p:spPr>
      </p:pic>
      <p:pic>
        <p:nvPicPr>
          <p:cNvPr id="15" name="Picture 14" descr="Abraham.jp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8077200" y="1981200"/>
            <a:ext cx="786956" cy="971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E5B69FA-8946-4AB6-B074-D84083315D6A}" type="datetime1">
              <a:rPr lang="en-US" smtClean="0"/>
              <a:pPr/>
              <a:t>11/10/2011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11/10/2011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11/10/2011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11/10/2011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E5B69FA-8946-4AB6-B074-D84083315D6A}" type="datetime1">
              <a:rPr lang="en-US" smtClean="0"/>
              <a:pPr/>
              <a:t>11/10/2011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11/10/2011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11/10/2011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6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E5B69FA-8946-4AB6-B074-D84083315D6A}" type="datetime1">
              <a:rPr lang="en-US" smtClean="0"/>
              <a:pPr/>
              <a:t>11/10/2011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650" r:id="rId14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yjewishlearning.com/texts/Bible/Torah.shtml" TargetMode="External"/><Relationship Id="rId5" Type="http://schemas.openxmlformats.org/officeDocument/2006/relationships/hyperlink" Target="http://www.jewfaq.org/holidayg.htm" TargetMode="External"/><Relationship Id="rId4" Type="http://schemas.openxmlformats.org/officeDocument/2006/relationships/hyperlink" Target="http://scheinerman.net/judaism/Rituals/index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Halakha" TargetMode="External"/><Relationship Id="rId7" Type="http://schemas.openxmlformats.org/officeDocument/2006/relationships/hyperlink" Target="http://scheinerman.net/judaism/Rituals/index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ircumsicion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urple W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162800" cy="5372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Judaism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Presentation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228600" y="609600"/>
            <a:ext cx="5943600" cy="307777"/>
          </a:xfrm>
        </p:spPr>
        <p:txBody>
          <a:bodyPr/>
          <a:lstStyle/>
          <a:p>
            <a:pPr lvl="0"/>
            <a:r>
              <a:rPr lang="en-US" b="1" dirty="0" smtClean="0">
                <a:solidFill>
                  <a:schemeClr val="bg1"/>
                </a:solidFill>
              </a:rPr>
              <a:t>BUBBLUS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20" name="Picture 19" descr="rabb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53200" y="1371600"/>
            <a:ext cx="2057400" cy="2590800"/>
          </a:xfrm>
          <a:prstGeom prst="rect">
            <a:avLst/>
          </a:prstGeom>
        </p:spPr>
      </p:pic>
      <p:pic>
        <p:nvPicPr>
          <p:cNvPr id="21" name="Picture 20" descr="Happ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24399" y="4724400"/>
            <a:ext cx="2680855" cy="18288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2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Mitzvah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Meaning “the fulfillment of a commandment”</a:t>
            </a:r>
          </a:p>
          <a:p>
            <a:pPr lvl="1"/>
            <a:r>
              <a:rPr lang="en-US" dirty="0" smtClean="0"/>
              <a:t>In this case, the first commandment of the Torah: “Be fruitful and multiply” as it related to marriage. </a:t>
            </a:r>
          </a:p>
          <a:p>
            <a:pPr lvl="1"/>
            <a:r>
              <a:rPr lang="en-US" dirty="0" smtClean="0"/>
              <a:t>Here the wedding symbolizes the transition from the basic Jewish institution of home and to the responsibility for the welfare of the community.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008132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hlinkClick r:id="rId3" action="ppaction://hlinksldjump"/>
              </a:rPr>
              <a:t>&gt;Back to Religious Practices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387898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Beliefs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indent="-273050"/>
            <a:r>
              <a:rPr lang="en-US" sz="2400" dirty="0" smtClean="0"/>
              <a:t>Jews believe in a single God, without shape or form, who is both the creator and ruler of the universe and who prescribes a moral law for humanity. Judaism is the oldest major monotheistic religion. </a:t>
            </a:r>
          </a:p>
          <a:p>
            <a:pPr marL="273050" indent="-273050"/>
            <a:r>
              <a:rPr lang="en-US" sz="2400" dirty="0" smtClean="0"/>
              <a:t>Jewish people believe in the Torah, which was the whole of the laws given to the Israelites at Sinai. </a:t>
            </a:r>
          </a:p>
          <a:p>
            <a:pPr marL="273050" indent="-273050"/>
            <a:r>
              <a:rPr lang="en-US" sz="2400" dirty="0" smtClean="0"/>
              <a:t>They believe they must follow God's laws which govern daily life.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485190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Content Placeholder 4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7086600" cy="5008563"/>
          </a:xfrm>
        </p:spPr>
        <p:txBody>
          <a:bodyPr/>
          <a:lstStyle/>
          <a:p>
            <a:r>
              <a:rPr lang="en-US" dirty="0"/>
              <a:t>Passover</a:t>
            </a:r>
          </a:p>
          <a:p>
            <a:pPr lvl="1">
              <a:buFont typeface="Wingdings" pitchFamily="2" charset="2"/>
              <a:buChar char="q"/>
            </a:pPr>
            <a:r>
              <a:rPr lang="en-US" sz="2600" dirty="0" smtClean="0"/>
              <a:t>commemorates </a:t>
            </a:r>
            <a:r>
              <a:rPr lang="en-US" sz="2600" dirty="0"/>
              <a:t>the Exodus from </a:t>
            </a:r>
            <a:r>
              <a:rPr lang="en-US" sz="2600" dirty="0" smtClean="0"/>
              <a:t>Egypt</a:t>
            </a:r>
          </a:p>
          <a:p>
            <a:pPr lvl="1">
              <a:buFont typeface="Wingdings" pitchFamily="2" charset="2"/>
              <a:buChar char="q"/>
            </a:pPr>
            <a:r>
              <a:rPr lang="en-US" sz="2600" dirty="0" smtClean="0"/>
              <a:t>celebrated </a:t>
            </a:r>
            <a:r>
              <a:rPr lang="en-US" sz="2600" dirty="0"/>
              <a:t>for 7-8 days, usually over </a:t>
            </a:r>
            <a:r>
              <a:rPr lang="en-US" sz="2600" dirty="0" smtClean="0"/>
              <a:t>Easter</a:t>
            </a:r>
          </a:p>
          <a:p>
            <a:pPr lvl="1">
              <a:buFont typeface="Wingdings" pitchFamily="2" charset="2"/>
              <a:buChar char="q"/>
            </a:pPr>
            <a:r>
              <a:rPr lang="en-US" sz="2600" dirty="0" smtClean="0"/>
              <a:t>breads </a:t>
            </a:r>
            <a:r>
              <a:rPr lang="en-US" sz="2600" dirty="0"/>
              <a:t>and grains are avoided during this   </a:t>
            </a:r>
            <a:r>
              <a:rPr lang="en-US" sz="2600" dirty="0" smtClean="0"/>
              <a:t>holiday</a:t>
            </a:r>
          </a:p>
          <a:p>
            <a:pPr lvl="1">
              <a:buFont typeface="Wingdings" pitchFamily="2" charset="2"/>
              <a:buChar char="q"/>
            </a:pPr>
            <a:r>
              <a:rPr lang="en-US" sz="2600" dirty="0" smtClean="0"/>
              <a:t>Jewish </a:t>
            </a:r>
            <a:r>
              <a:rPr lang="en-US" sz="2600" dirty="0"/>
              <a:t>law prevents people going to work or school during the first two and last two days of Passover.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  <p:pic>
        <p:nvPicPr>
          <p:cNvPr id="40964" name="Picture 4" descr="me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8213" y="0"/>
            <a:ext cx="3125787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6" name="WordArt 6"/>
          <p:cNvSpPr>
            <a:spLocks noChangeArrowheads="1" noChangeShapeType="1" noTextEdit="1"/>
          </p:cNvSpPr>
          <p:nvPr/>
        </p:nvSpPr>
        <p:spPr bwMode="auto">
          <a:xfrm>
            <a:off x="228600" y="457200"/>
            <a:ext cx="56388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b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+mj-lt"/>
              </a:rPr>
              <a:t>Religious</a:t>
            </a:r>
            <a:r>
              <a:rPr lang="en-US" sz="3600" b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j-lt"/>
              </a:rPr>
              <a:t> </a:t>
            </a:r>
            <a:r>
              <a:rPr lang="en-US" sz="3600" b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+mj-lt"/>
              </a:rPr>
              <a:t>Celebrations</a:t>
            </a:r>
          </a:p>
        </p:txBody>
      </p:sp>
    </p:spTree>
    <p:extLst>
      <p:ext uri="{BB962C8B-B14F-4D97-AF65-F5344CB8AC3E}">
        <p14:creationId xmlns:p14="http://schemas.microsoft.com/office/powerpoint/2010/main" val="18574541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Content Placeholder 4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7086600" cy="5008563"/>
          </a:xfrm>
        </p:spPr>
        <p:txBody>
          <a:bodyPr/>
          <a:lstStyle/>
          <a:p>
            <a:pPr>
              <a:spcBef>
                <a:spcPct val="50000"/>
              </a:spcBef>
              <a:buFont typeface="Wingdings 2" pitchFamily="1" charset="2"/>
              <a:buChar char=""/>
            </a:pPr>
            <a:r>
              <a:rPr lang="en-US" dirty="0">
                <a:latin typeface="Trebuchet MS" pitchFamily="1" charset="0"/>
              </a:rPr>
              <a:t>Rosh Hashanah</a:t>
            </a:r>
          </a:p>
          <a:p>
            <a:pPr lvl="1">
              <a:spcBef>
                <a:spcPct val="50000"/>
              </a:spcBef>
              <a:buClr>
                <a:schemeClr val="tx2"/>
              </a:buClr>
              <a:buSzPct val="73000"/>
              <a:buFont typeface="Wingdings" pitchFamily="2" charset="2"/>
              <a:buChar char="q"/>
            </a:pPr>
            <a:r>
              <a:rPr lang="en-US" sz="2600" dirty="0" smtClean="0">
                <a:latin typeface="Trebuchet MS" pitchFamily="1" charset="0"/>
              </a:rPr>
              <a:t> Jewish </a:t>
            </a:r>
            <a:r>
              <a:rPr lang="en-US" sz="2600" dirty="0">
                <a:latin typeface="Trebuchet MS" pitchFamily="1" charset="0"/>
              </a:rPr>
              <a:t>New </a:t>
            </a:r>
            <a:r>
              <a:rPr lang="en-US" sz="2600" dirty="0" smtClean="0">
                <a:latin typeface="Trebuchet MS" pitchFamily="1" charset="0"/>
              </a:rPr>
              <a:t>Year</a:t>
            </a:r>
          </a:p>
          <a:p>
            <a:pPr lvl="1">
              <a:spcBef>
                <a:spcPct val="50000"/>
              </a:spcBef>
              <a:buClr>
                <a:schemeClr val="tx2"/>
              </a:buClr>
              <a:buSzPct val="73000"/>
              <a:buFont typeface="Wingdings" pitchFamily="2" charset="2"/>
              <a:buChar char="q"/>
            </a:pPr>
            <a:r>
              <a:rPr lang="en-US" sz="2600" dirty="0" smtClean="0">
                <a:latin typeface="Trebuchet MS" pitchFamily="1" charset="0"/>
              </a:rPr>
              <a:t>Jews </a:t>
            </a:r>
            <a:r>
              <a:rPr lang="en-US" sz="2600" dirty="0">
                <a:latin typeface="Trebuchet MS" pitchFamily="1" charset="0"/>
              </a:rPr>
              <a:t>make resolutions and reflect on the                     past </a:t>
            </a:r>
            <a:r>
              <a:rPr lang="en-US" sz="2600" dirty="0" smtClean="0">
                <a:latin typeface="Trebuchet MS" pitchFamily="1" charset="0"/>
              </a:rPr>
              <a:t>year</a:t>
            </a:r>
          </a:p>
          <a:p>
            <a:pPr lvl="1">
              <a:spcBef>
                <a:spcPct val="50000"/>
              </a:spcBef>
              <a:buClr>
                <a:schemeClr val="tx2"/>
              </a:buClr>
              <a:buSzPct val="73000"/>
              <a:buFont typeface="Wingdings" pitchFamily="2" charset="2"/>
              <a:buChar char="q"/>
            </a:pPr>
            <a:r>
              <a:rPr lang="en-US" sz="2600" dirty="0" smtClean="0">
                <a:latin typeface="Trebuchet MS" pitchFamily="1" charset="0"/>
              </a:rPr>
              <a:t>Jews </a:t>
            </a:r>
            <a:r>
              <a:rPr lang="en-US" sz="2600" dirty="0">
                <a:latin typeface="Trebuchet MS" pitchFamily="1" charset="0"/>
              </a:rPr>
              <a:t>begin making mental preparations for Yom </a:t>
            </a:r>
            <a:r>
              <a:rPr lang="en-US" sz="2600" dirty="0" smtClean="0">
                <a:latin typeface="Trebuchet MS" pitchFamily="1" charset="0"/>
              </a:rPr>
              <a:t>Kippur</a:t>
            </a:r>
          </a:p>
          <a:p>
            <a:pPr lvl="1">
              <a:spcBef>
                <a:spcPct val="50000"/>
              </a:spcBef>
              <a:buClr>
                <a:schemeClr val="tx2"/>
              </a:buClr>
              <a:buSzPct val="73000"/>
              <a:buFont typeface="Wingdings" pitchFamily="2" charset="2"/>
              <a:buChar char="q"/>
            </a:pPr>
            <a:r>
              <a:rPr lang="en-US" sz="2600" dirty="0" smtClean="0">
                <a:latin typeface="Trebuchet MS" pitchFamily="1" charset="0"/>
              </a:rPr>
              <a:t>Worship </a:t>
            </a:r>
            <a:r>
              <a:rPr lang="en-US" sz="2600" dirty="0">
                <a:latin typeface="Trebuchet MS" pitchFamily="1" charset="0"/>
              </a:rPr>
              <a:t>takes place in the synagogues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40966" name="WordArt 6"/>
          <p:cNvSpPr>
            <a:spLocks noChangeArrowheads="1" noChangeShapeType="1" noTextEdit="1"/>
          </p:cNvSpPr>
          <p:nvPr/>
        </p:nvSpPr>
        <p:spPr bwMode="auto">
          <a:xfrm>
            <a:off x="228600" y="457200"/>
            <a:ext cx="56388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b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+mj-lt"/>
              </a:rPr>
              <a:t>Religious Celebrations</a:t>
            </a:r>
          </a:p>
        </p:txBody>
      </p:sp>
      <p:pic>
        <p:nvPicPr>
          <p:cNvPr id="5" name="Picture 4" descr="BD06455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038600"/>
            <a:ext cx="1889125" cy="187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8761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Content Placeholder 4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7086600" cy="500856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buFont typeface="Wingdings 2" pitchFamily="1" charset="2"/>
              <a:buChar char=""/>
            </a:pPr>
            <a:r>
              <a:rPr lang="en-US" dirty="0">
                <a:latin typeface="Trebuchet MS" pitchFamily="1" charset="0"/>
              </a:rPr>
              <a:t>Yom Kippur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600" dirty="0" smtClean="0">
                <a:latin typeface="Trebuchet MS" pitchFamily="1" charset="0"/>
              </a:rPr>
              <a:t>Jewish </a:t>
            </a:r>
            <a:r>
              <a:rPr lang="en-US" sz="2600" dirty="0">
                <a:latin typeface="Trebuchet MS" pitchFamily="1" charset="0"/>
              </a:rPr>
              <a:t>day of </a:t>
            </a:r>
            <a:r>
              <a:rPr lang="en-US" sz="2600" dirty="0" smtClean="0">
                <a:latin typeface="Trebuchet MS" pitchFamily="1" charset="0"/>
              </a:rPr>
              <a:t>atonement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600" dirty="0" smtClean="0">
                <a:latin typeface="Trebuchet MS" pitchFamily="1" charset="0"/>
              </a:rPr>
              <a:t>a </a:t>
            </a:r>
            <a:r>
              <a:rPr lang="en-US" sz="2600" dirty="0">
                <a:latin typeface="Trebuchet MS" pitchFamily="1" charset="0"/>
              </a:rPr>
              <a:t>day of fasting and </a:t>
            </a:r>
            <a:r>
              <a:rPr lang="en-US" sz="2600" dirty="0" smtClean="0">
                <a:latin typeface="Trebuchet MS" pitchFamily="1" charset="0"/>
              </a:rPr>
              <a:t>repentance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600" dirty="0" smtClean="0">
                <a:latin typeface="Trebuchet MS" pitchFamily="1" charset="0"/>
              </a:rPr>
              <a:t>takes </a:t>
            </a:r>
            <a:r>
              <a:rPr lang="en-US" sz="2600" dirty="0">
                <a:latin typeface="Trebuchet MS" pitchFamily="1" charset="0"/>
              </a:rPr>
              <a:t>place in late September or </a:t>
            </a:r>
            <a:r>
              <a:rPr lang="en-US" sz="2600" dirty="0" smtClean="0">
                <a:latin typeface="Trebuchet MS" pitchFamily="1" charset="0"/>
              </a:rPr>
              <a:t>early October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600" dirty="0" smtClean="0">
                <a:latin typeface="Trebuchet MS" pitchFamily="1" charset="0"/>
              </a:rPr>
              <a:t>most </a:t>
            </a:r>
            <a:r>
              <a:rPr lang="en-US" sz="2600" dirty="0">
                <a:latin typeface="Trebuchet MS" pitchFamily="1" charset="0"/>
              </a:rPr>
              <a:t>Jews take off from work </a:t>
            </a:r>
            <a:r>
              <a:rPr lang="en-US" sz="2600" dirty="0" smtClean="0">
                <a:latin typeface="Trebuchet MS" pitchFamily="1" charset="0"/>
              </a:rPr>
              <a:t>and school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600" dirty="0" smtClean="0">
                <a:latin typeface="Trebuchet MS" pitchFamily="1" charset="0"/>
              </a:rPr>
              <a:t>starts </a:t>
            </a:r>
            <a:r>
              <a:rPr lang="en-US" sz="2600" dirty="0">
                <a:latin typeface="Trebuchet MS" pitchFamily="1" charset="0"/>
              </a:rPr>
              <a:t>the evening before </a:t>
            </a:r>
            <a:r>
              <a:rPr lang="en-US" sz="2600" dirty="0" smtClean="0">
                <a:latin typeface="Trebuchet MS" pitchFamily="1" charset="0"/>
              </a:rPr>
              <a:t>the day </a:t>
            </a:r>
            <a:r>
              <a:rPr lang="en-US" sz="2600" dirty="0">
                <a:latin typeface="Trebuchet MS" pitchFamily="1" charset="0"/>
              </a:rPr>
              <a:t>it is listed on the Secular </a:t>
            </a:r>
            <a:r>
              <a:rPr lang="en-US" sz="2600" dirty="0" smtClean="0">
                <a:latin typeface="Trebuchet MS" pitchFamily="1" charset="0"/>
              </a:rPr>
              <a:t>calendar</a:t>
            </a:r>
            <a:endParaRPr lang="en-US" sz="2600" dirty="0">
              <a:latin typeface="Trebuchet MS" pitchFamily="1" charset="0"/>
            </a:endParaRP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40966" name="WordArt 6"/>
          <p:cNvSpPr>
            <a:spLocks noChangeArrowheads="1" noChangeShapeType="1" noTextEdit="1"/>
          </p:cNvSpPr>
          <p:nvPr/>
        </p:nvSpPr>
        <p:spPr bwMode="auto">
          <a:xfrm>
            <a:off x="228600" y="457200"/>
            <a:ext cx="56388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b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+mj-lt"/>
              </a:rPr>
              <a:t>Religious Celebrations</a:t>
            </a:r>
          </a:p>
        </p:txBody>
      </p:sp>
      <p:pic>
        <p:nvPicPr>
          <p:cNvPr id="6" name="Picture 3" descr="BD08208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276600"/>
            <a:ext cx="1674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1350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Content Placeholder 4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7086600" cy="5008563"/>
          </a:xfrm>
        </p:spPr>
        <p:txBody>
          <a:bodyPr>
            <a:normAutofit lnSpcReduction="10000"/>
          </a:bodyPr>
          <a:lstStyle/>
          <a:p>
            <a:pPr>
              <a:spcBef>
                <a:spcPct val="50000"/>
              </a:spcBef>
              <a:buFont typeface="Wingdings 2" pitchFamily="1" charset="2"/>
              <a:buChar char=""/>
            </a:pPr>
            <a:r>
              <a:rPr lang="en-US" dirty="0" err="1">
                <a:latin typeface="Trebuchet MS" pitchFamily="1" charset="0"/>
              </a:rPr>
              <a:t>Chanukkah</a:t>
            </a:r>
            <a:endParaRPr lang="en-US" dirty="0">
              <a:latin typeface="Trebuchet MS" pitchFamily="1" charset="0"/>
            </a:endParaRPr>
          </a:p>
          <a:p>
            <a:pPr lvl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400" dirty="0" smtClean="0">
                <a:latin typeface="Trebuchet MS" pitchFamily="1" charset="0"/>
              </a:rPr>
              <a:t>festival </a:t>
            </a:r>
            <a:r>
              <a:rPr lang="en-US" sz="2400" dirty="0">
                <a:latin typeface="Trebuchet MS" pitchFamily="1" charset="0"/>
              </a:rPr>
              <a:t>of lights </a:t>
            </a:r>
            <a:endParaRPr lang="en-US" sz="2400" dirty="0" smtClean="0">
              <a:latin typeface="Trebuchet MS" pitchFamily="1" charset="0"/>
            </a:endParaRPr>
          </a:p>
          <a:p>
            <a:pPr lvl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400" dirty="0" smtClean="0">
                <a:latin typeface="Trebuchet MS" pitchFamily="1" charset="0"/>
              </a:rPr>
              <a:t>commemorates </a:t>
            </a:r>
            <a:r>
              <a:rPr lang="en-US" sz="2400" dirty="0">
                <a:latin typeface="Trebuchet MS" pitchFamily="1" charset="0"/>
              </a:rPr>
              <a:t>the rededication </a:t>
            </a:r>
            <a:r>
              <a:rPr lang="en-US" sz="2400" dirty="0" smtClean="0">
                <a:latin typeface="Trebuchet MS" pitchFamily="1" charset="0"/>
              </a:rPr>
              <a:t>of the </a:t>
            </a:r>
            <a:r>
              <a:rPr lang="en-US" sz="2400" dirty="0">
                <a:latin typeface="Trebuchet MS" pitchFamily="1" charset="0"/>
              </a:rPr>
              <a:t>temple of Jerusalem </a:t>
            </a:r>
            <a:endParaRPr lang="en-US" sz="2400" dirty="0" smtClean="0">
              <a:latin typeface="Trebuchet MS" pitchFamily="1" charset="0"/>
            </a:endParaRPr>
          </a:p>
          <a:p>
            <a:pPr lvl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400" dirty="0" smtClean="0">
                <a:latin typeface="Trebuchet MS" pitchFamily="1" charset="0"/>
              </a:rPr>
              <a:t>the </a:t>
            </a:r>
            <a:r>
              <a:rPr lang="en-US" sz="2400" dirty="0">
                <a:latin typeface="Trebuchet MS" pitchFamily="1" charset="0"/>
              </a:rPr>
              <a:t>menorah represents the one day’s 	supply of oil that lasted the Jews eight 	days during </a:t>
            </a:r>
            <a:r>
              <a:rPr lang="en-US" sz="2400" dirty="0" smtClean="0">
                <a:latin typeface="Trebuchet MS" pitchFamily="1" charset="0"/>
              </a:rPr>
              <a:t>their </a:t>
            </a:r>
            <a:r>
              <a:rPr lang="en-US" sz="2400" dirty="0">
                <a:latin typeface="Trebuchet MS" pitchFamily="1" charset="0"/>
              </a:rPr>
              <a:t>fight against the 		</a:t>
            </a:r>
            <a:r>
              <a:rPr lang="en-US" sz="2400" dirty="0" smtClean="0">
                <a:latin typeface="Trebuchet MS" pitchFamily="1" charset="0"/>
              </a:rPr>
              <a:t>Greeks.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400" dirty="0" smtClean="0">
                <a:latin typeface="Trebuchet MS" pitchFamily="1" charset="0"/>
              </a:rPr>
              <a:t>celebrated </a:t>
            </a:r>
            <a:r>
              <a:rPr lang="en-US" sz="2400" dirty="0">
                <a:latin typeface="Trebuchet MS" pitchFamily="1" charset="0"/>
              </a:rPr>
              <a:t>by lighting candles, playing 	games for chocolate coins, eating 		latkes, and the exchange of gifts 		amongst immediate family members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40966" name="WordArt 6"/>
          <p:cNvSpPr>
            <a:spLocks noChangeArrowheads="1" noChangeShapeType="1" noTextEdit="1"/>
          </p:cNvSpPr>
          <p:nvPr/>
        </p:nvSpPr>
        <p:spPr bwMode="auto">
          <a:xfrm>
            <a:off x="228600" y="457200"/>
            <a:ext cx="56388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b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+mj-lt"/>
              </a:rPr>
              <a:t>Religious Celebrations</a:t>
            </a:r>
          </a:p>
        </p:txBody>
      </p:sp>
      <p:pic>
        <p:nvPicPr>
          <p:cNvPr id="5" name="Picture 3" descr="large menora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3888" y="0"/>
            <a:ext cx="2170112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77696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Conclusion</a:t>
            </a:r>
            <a:endParaRPr lang="en-US" dirty="0">
              <a:ea typeface="+mj-ea"/>
            </a:endParaRPr>
          </a:p>
        </p:txBody>
      </p:sp>
      <p:sp>
        <p:nvSpPr>
          <p:cNvPr id="49154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smtClean="0">
                <a:solidFill>
                  <a:srgbClr val="333333"/>
                </a:solidFill>
              </a:rPr>
              <a:t>“</a:t>
            </a:r>
            <a:r>
              <a:rPr lang="en-US" b="1" smtClean="0">
                <a:solidFill>
                  <a:srgbClr val="333333"/>
                </a:solidFill>
                <a:latin typeface="Tahoma" pitchFamily="-64" charset="0"/>
              </a:rPr>
              <a:t>For billions, Jerusalem is not just sand and stone but sacred--a place of the world, and beyond it. </a:t>
            </a:r>
            <a:r>
              <a:rPr lang="en-US" smtClean="0">
                <a:solidFill>
                  <a:srgbClr val="333333"/>
                </a:solidFill>
                <a:latin typeface="Tahoma" pitchFamily="-64" charset="0"/>
              </a:rPr>
              <a:t>One man, Jesus warned, cannot serve two masters. Yet Jerusalem is sacred stone and soil to Jew and Christian and Muslim alike</a:t>
            </a:r>
            <a:r>
              <a:rPr lang="en-US" smtClean="0">
                <a:solidFill>
                  <a:srgbClr val="333333"/>
                </a:solidFill>
              </a:rPr>
              <a:t>”</a:t>
            </a:r>
            <a:r>
              <a:rPr lang="en-US" smtClean="0">
                <a:solidFill>
                  <a:srgbClr val="333333"/>
                </a:solidFill>
                <a:latin typeface="Tahoma" pitchFamily="-64" charset="0"/>
              </a:rPr>
              <a:t> (Woodward, 2000, p.28). </a:t>
            </a:r>
          </a:p>
          <a:p>
            <a:r>
              <a:rPr lang="en-US" smtClean="0">
                <a:solidFill>
                  <a:srgbClr val="333333"/>
                </a:solidFill>
                <a:latin typeface="Tahoma" pitchFamily="-64" charset="0"/>
              </a:rPr>
              <a:t>Judaism is a significant religion to many people around the world and has left its mark upon today</a:t>
            </a:r>
            <a:r>
              <a:rPr lang="en-US" smtClean="0">
                <a:solidFill>
                  <a:srgbClr val="333333"/>
                </a:solidFill>
              </a:rPr>
              <a:t>’</a:t>
            </a:r>
            <a:r>
              <a:rPr lang="en-US" smtClean="0">
                <a:solidFill>
                  <a:srgbClr val="333333"/>
                </a:solidFill>
                <a:latin typeface="Tahoma" pitchFamily="-64" charset="0"/>
              </a:rPr>
              <a:t>s world.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Student Assessment</a:t>
            </a:r>
            <a:endParaRPr lang="en-US" dirty="0">
              <a:ea typeface="+mj-ea"/>
            </a:endParaRPr>
          </a:p>
        </p:txBody>
      </p:sp>
      <p:sp>
        <p:nvSpPr>
          <p:cNvPr id="51202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must include information in their </a:t>
            </a:r>
            <a:r>
              <a:rPr lang="en-US" b="1" i="1" dirty="0" err="1" smtClean="0"/>
              <a:t>Bubblus</a:t>
            </a:r>
            <a:r>
              <a:rPr lang="en-US" dirty="0" smtClean="0"/>
              <a:t> to show mastery of the objectives set forth.</a:t>
            </a:r>
          </a:p>
          <a:p>
            <a:r>
              <a:rPr lang="en-US" dirty="0" smtClean="0"/>
              <a:t>Students must show that they can create a graphic organizer to reveal their knowledge of the five categories presented in this PowerPoint on Judaism.</a:t>
            </a:r>
          </a:p>
          <a:p>
            <a:r>
              <a:rPr lang="en-US" dirty="0" smtClean="0"/>
              <a:t>Use the following guiding questions to help construct your </a:t>
            </a:r>
            <a:r>
              <a:rPr lang="en-US" b="1" i="1" dirty="0" err="1" smtClean="0"/>
              <a:t>Bubblus</a:t>
            </a:r>
            <a:r>
              <a:rPr lang="en-US" dirty="0" smtClean="0"/>
              <a:t> organizer.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Student Assessment</a:t>
            </a:r>
            <a:endParaRPr lang="en-US" dirty="0">
              <a:ea typeface="+mj-ea"/>
            </a:endParaRPr>
          </a:p>
        </p:txBody>
      </p:sp>
      <p:sp>
        <p:nvSpPr>
          <p:cNvPr id="51202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Guiding Questions</a:t>
            </a:r>
            <a:endParaRPr lang="en-US" dirty="0"/>
          </a:p>
          <a:p>
            <a:pPr lvl="1"/>
            <a:r>
              <a:rPr lang="en-US" dirty="0" smtClean="0"/>
              <a:t>What are the five main components in understanding Judaism?</a:t>
            </a:r>
          </a:p>
          <a:p>
            <a:pPr lvl="1"/>
            <a:r>
              <a:rPr lang="en-US" dirty="0" smtClean="0"/>
              <a:t>What does the Torah represent in Judaism?</a:t>
            </a:r>
          </a:p>
          <a:p>
            <a:pPr lvl="1"/>
            <a:r>
              <a:rPr lang="en-US" dirty="0" smtClean="0"/>
              <a:t>What are some of the historical events that shaped Judaism?</a:t>
            </a:r>
          </a:p>
          <a:p>
            <a:pPr lvl="1"/>
            <a:r>
              <a:rPr lang="en-US" dirty="0" smtClean="0"/>
              <a:t>Describe the most common Jewish rituals and religious practices.</a:t>
            </a:r>
          </a:p>
          <a:p>
            <a:pPr lvl="1"/>
            <a:r>
              <a:rPr lang="en-US" dirty="0" smtClean="0"/>
              <a:t>Explain some of the Jewish beliefs and celebrations.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230422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Grading Rubric</a:t>
            </a:r>
            <a:endParaRPr lang="en-US" dirty="0">
              <a:ea typeface="+mj-ea"/>
            </a:endParaRPr>
          </a:p>
        </p:txBody>
      </p:sp>
      <p:sp>
        <p:nvSpPr>
          <p:cNvPr id="53250" name="Content Placeholder 4"/>
          <p:cNvSpPr>
            <a:spLocks noGrp="1"/>
          </p:cNvSpPr>
          <p:nvPr>
            <p:ph idx="1"/>
          </p:nvPr>
        </p:nvSpPr>
        <p:spPr>
          <a:xfrm>
            <a:off x="381000" y="1524000"/>
            <a:ext cx="7391400" cy="5105400"/>
          </a:xfrm>
        </p:spPr>
        <p:txBody>
          <a:bodyPr>
            <a:normAutofit fontScale="92500" lnSpcReduction="10000"/>
          </a:bodyPr>
          <a:lstStyle/>
          <a:p>
            <a:pPr>
              <a:buFont typeface="Wingdings 2" pitchFamily="-64" charset="2"/>
              <a:buNone/>
            </a:pPr>
            <a:r>
              <a:rPr lang="en-US" sz="2400" dirty="0" smtClean="0">
                <a:latin typeface="Arial" charset="0"/>
              </a:rPr>
              <a:t>   </a:t>
            </a:r>
            <a:r>
              <a:rPr lang="en-US" sz="2400" i="1" dirty="0" smtClean="0">
                <a:latin typeface="Arial" charset="0"/>
              </a:rPr>
              <a:t>You will be graded on the completion of your </a:t>
            </a:r>
            <a:r>
              <a:rPr lang="en-US" sz="2400" b="1" i="1" dirty="0" err="1" smtClean="0">
                <a:latin typeface="Arial" charset="0"/>
              </a:rPr>
              <a:t>Bubblus</a:t>
            </a:r>
            <a:r>
              <a:rPr lang="en-US" sz="2400" b="1" i="1" dirty="0" smtClean="0">
                <a:latin typeface="Arial" charset="0"/>
              </a:rPr>
              <a:t> </a:t>
            </a:r>
            <a:r>
              <a:rPr lang="en-US" sz="2400" i="1" dirty="0" smtClean="0">
                <a:latin typeface="Arial" charset="0"/>
              </a:rPr>
              <a:t>and how accurately you include the information gathered from this PowerPoint and any other accurate sources that you read. </a:t>
            </a:r>
          </a:p>
          <a:p>
            <a:pPr>
              <a:buFont typeface="Wingdings 2" pitchFamily="-64" charset="2"/>
              <a:buNone/>
            </a:pPr>
            <a:r>
              <a:rPr lang="en-US" sz="2400" dirty="0" smtClean="0">
                <a:latin typeface="Arial" charset="0"/>
              </a:rPr>
              <a:t>Your </a:t>
            </a:r>
            <a:r>
              <a:rPr lang="en-US" sz="2400" b="1" i="1" dirty="0" err="1" smtClean="0">
                <a:latin typeface="Arial" charset="0"/>
              </a:rPr>
              <a:t>Bubblus</a:t>
            </a:r>
            <a:r>
              <a:rPr lang="en-US" sz="2400" dirty="0" smtClean="0">
                <a:latin typeface="Arial" charset="0"/>
              </a:rPr>
              <a:t> must:</a:t>
            </a:r>
          </a:p>
          <a:p>
            <a:r>
              <a:rPr lang="en-US" sz="2400" dirty="0" smtClean="0">
                <a:latin typeface="Arial" charset="0"/>
              </a:rPr>
              <a:t>Include the five categories/bubbles...........</a:t>
            </a:r>
            <a:r>
              <a:rPr lang="en-US" sz="2400" dirty="0" smtClean="0"/>
              <a:t>…</a:t>
            </a:r>
            <a:r>
              <a:rPr lang="en-US" sz="2400" dirty="0" smtClean="0">
                <a:latin typeface="Arial" charset="0"/>
              </a:rPr>
              <a:t>25 pts. </a:t>
            </a:r>
          </a:p>
          <a:p>
            <a:r>
              <a:rPr lang="en-US" sz="2400" dirty="0" smtClean="0">
                <a:latin typeface="Arial" charset="0"/>
              </a:rPr>
              <a:t>Include a minimum of four bubbles </a:t>
            </a:r>
          </a:p>
          <a:p>
            <a:pPr>
              <a:buNone/>
            </a:pPr>
            <a:r>
              <a:rPr lang="en-US" sz="2400" dirty="0" smtClean="0">
                <a:latin typeface="Arial" charset="0"/>
              </a:rPr>
              <a:t>    off of the main categories/bubbles, </a:t>
            </a:r>
          </a:p>
          <a:p>
            <a:pPr>
              <a:buNone/>
            </a:pPr>
            <a:r>
              <a:rPr lang="en-US" sz="2400" dirty="0" smtClean="0">
                <a:latin typeface="Arial" charset="0"/>
              </a:rPr>
              <a:t>    thus creating subcategories</a:t>
            </a:r>
            <a:r>
              <a:rPr lang="en-US" sz="2400" dirty="0" smtClean="0"/>
              <a:t>………………………</a:t>
            </a:r>
            <a:r>
              <a:rPr lang="en-US" sz="2400" dirty="0" smtClean="0">
                <a:latin typeface="Arial" charset="0"/>
              </a:rPr>
              <a:t>.30 pts.</a:t>
            </a:r>
          </a:p>
          <a:p>
            <a:r>
              <a:rPr lang="en-US" sz="2400" dirty="0" smtClean="0">
                <a:latin typeface="Arial" charset="0"/>
              </a:rPr>
              <a:t>Include a minimum of two bubbles </a:t>
            </a:r>
          </a:p>
          <a:p>
            <a:pPr>
              <a:buNone/>
            </a:pPr>
            <a:r>
              <a:rPr lang="en-US" sz="2400" dirty="0" smtClean="0">
                <a:latin typeface="Arial" charset="0"/>
              </a:rPr>
              <a:t>    off of the subcategories..................</a:t>
            </a:r>
            <a:r>
              <a:rPr lang="en-US" sz="2400" dirty="0" smtClean="0"/>
              <a:t>…………</a:t>
            </a:r>
            <a:r>
              <a:rPr lang="en-US" sz="2400" dirty="0" smtClean="0">
                <a:latin typeface="Arial" charset="0"/>
              </a:rPr>
              <a:t>...20 pts.</a:t>
            </a:r>
          </a:p>
          <a:p>
            <a:r>
              <a:rPr lang="en-US" sz="2400" dirty="0" smtClean="0">
                <a:latin typeface="Arial" charset="0"/>
              </a:rPr>
              <a:t>Include accurate information.......</a:t>
            </a:r>
            <a:r>
              <a:rPr lang="en-US" sz="2400" dirty="0" smtClean="0"/>
              <a:t>………</a:t>
            </a:r>
            <a:r>
              <a:rPr lang="en-US" sz="2400" dirty="0" smtClean="0">
                <a:latin typeface="Arial" charset="0"/>
              </a:rPr>
              <a:t>..........25 pts.</a:t>
            </a:r>
          </a:p>
          <a:p>
            <a:r>
              <a:rPr lang="en-US" sz="2400" dirty="0" smtClean="0">
                <a:latin typeface="Arial" charset="0"/>
              </a:rPr>
              <a:t>Total........................</a:t>
            </a:r>
            <a:r>
              <a:rPr lang="en-US" sz="2400" dirty="0" smtClean="0"/>
              <a:t>………………………</a:t>
            </a:r>
            <a:r>
              <a:rPr lang="en-US" sz="2400" dirty="0" smtClean="0">
                <a:latin typeface="Arial" charset="0"/>
              </a:rPr>
              <a:t>.</a:t>
            </a:r>
            <a:r>
              <a:rPr lang="en-US" sz="2400" dirty="0" smtClean="0"/>
              <a:t>………….</a:t>
            </a:r>
            <a:r>
              <a:rPr lang="en-US" sz="2400" dirty="0" smtClean="0">
                <a:latin typeface="Arial" charset="0"/>
              </a:rPr>
              <a:t>100 pts.</a:t>
            </a:r>
            <a:endParaRPr lang="en-US" sz="2000" dirty="0" smtClean="0">
              <a:latin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om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0400" y="609600"/>
            <a:ext cx="990600" cy="1080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0" y="3733801"/>
            <a:ext cx="8001000" cy="24384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“In Matters concerning truth and justice there can be no distinction between big problems and small; for the general principles which determine the conduct of men are indivisible.  Whoever is careless in the truth in small matters cannot be trusted.”</a:t>
            </a:r>
            <a:br>
              <a:rPr lang="en-US" sz="2400" dirty="0" smtClean="0"/>
            </a:br>
            <a:r>
              <a:rPr lang="en-US" sz="2400" dirty="0"/>
              <a:t>	</a:t>
            </a:r>
            <a:r>
              <a:rPr lang="en-US" sz="2400" dirty="0" smtClean="0"/>
              <a:t>Albert </a:t>
            </a:r>
            <a:r>
              <a:rPr lang="en-US" sz="2400" dirty="0" err="1" smtClean="0"/>
              <a:t>einstein</a:t>
            </a:r>
            <a:endParaRPr lang="en-US" sz="2400" dirty="0"/>
          </a:p>
        </p:txBody>
      </p:sp>
      <p:pic>
        <p:nvPicPr>
          <p:cNvPr id="14" name="Picture 13" descr="Wailing Wa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19600" y="609600"/>
            <a:ext cx="1379438" cy="91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 descr="Jew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19600" y="1676399"/>
            <a:ext cx="1371600" cy="986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19" descr="Whitehous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00400" y="1752600"/>
            <a:ext cx="1067913" cy="91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584053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Collins, K. (2011). </a:t>
            </a:r>
            <a:r>
              <a:rPr lang="en-US" sz="1800" i="1" dirty="0"/>
              <a:t>The Torah in Modern Scholarship.</a:t>
            </a:r>
            <a:r>
              <a:rPr lang="en-US" sz="1800" dirty="0"/>
              <a:t> Retrieved October 29, 2011, from Ken Collins.com: </a:t>
            </a:r>
            <a:r>
              <a:rPr lang="en-US" sz="1800" dirty="0">
                <a:hlinkClick r:id="rId3" action="ppaction://hlinksldjump"/>
              </a:rPr>
              <a:t>http://</a:t>
            </a:r>
            <a:r>
              <a:rPr lang="en-US" sz="1800" dirty="0" smtClean="0">
                <a:hlinkClick r:id="rId3" action="ppaction://hlinksldjump"/>
              </a:rPr>
              <a:t>www.kencollins.com/bible/bible-p2.htm</a:t>
            </a:r>
            <a:endParaRPr lang="en-US" sz="1800" dirty="0" smtClean="0"/>
          </a:p>
          <a:p>
            <a:r>
              <a:rPr lang="en-US" sz="1800" dirty="0" err="1" smtClean="0"/>
              <a:t>Fishbane</a:t>
            </a:r>
            <a:r>
              <a:rPr lang="en-US" sz="1800" dirty="0" smtClean="0"/>
              <a:t>, M. (2011, Sept 22). The life cycle of holiness. </a:t>
            </a:r>
            <a:r>
              <a:rPr lang="en-US" sz="1800" dirty="0"/>
              <a:t>Retrieved from </a:t>
            </a:r>
            <a:r>
              <a:rPr lang="en-US" sz="1800" dirty="0">
                <a:hlinkClick r:id="rId4"/>
              </a:rPr>
              <a:t>http://</a:t>
            </a:r>
            <a:r>
              <a:rPr lang="en-US" sz="1800" dirty="0" smtClean="0">
                <a:hlinkClick r:id="rId4"/>
              </a:rPr>
              <a:t>scheinerman.net/judaism/Rituals/index.html</a:t>
            </a:r>
            <a:endParaRPr lang="en-US" sz="1800" dirty="0" smtClean="0"/>
          </a:p>
          <a:p>
            <a:r>
              <a:rPr lang="en-US" sz="1800" dirty="0"/>
              <a:t>Rich, T. (2011). A Gentile’s guide to the Jewish Holidays. Judaism 101. Retrieved November 1, 2011 from, </a:t>
            </a:r>
            <a:r>
              <a:rPr lang="en-US" sz="1800" dirty="0">
                <a:hlinkClick r:id="rId5"/>
              </a:rPr>
              <a:t>http://www.jewfaq.org/holidayg.htm</a:t>
            </a:r>
            <a:endParaRPr lang="en-US" sz="1800" dirty="0"/>
          </a:p>
          <a:p>
            <a:r>
              <a:rPr lang="en-US" sz="1800" i="1" dirty="0" smtClean="0"/>
              <a:t>The </a:t>
            </a:r>
            <a:r>
              <a:rPr lang="en-US" sz="1800" i="1" dirty="0"/>
              <a:t>Torah: Five books of story, law, and property.</a:t>
            </a:r>
            <a:r>
              <a:rPr lang="en-US" sz="1800" dirty="0"/>
              <a:t> (</a:t>
            </a:r>
            <a:r>
              <a:rPr lang="en-US" sz="1800" dirty="0" err="1"/>
              <a:t>n.d.</a:t>
            </a:r>
            <a:r>
              <a:rPr lang="en-US" sz="1800" dirty="0"/>
              <a:t>). Retrieved October 29, 2011, from My Jewish Learning: </a:t>
            </a:r>
            <a:r>
              <a:rPr lang="en-US" sz="1800" dirty="0">
                <a:hlinkClick r:id="rId6"/>
              </a:rPr>
              <a:t>http://www.myjewishlearning.com/texts/Bible/Torah.shtml</a:t>
            </a:r>
            <a:endParaRPr lang="en-US" sz="1800" dirty="0"/>
          </a:p>
          <a:p>
            <a:r>
              <a:rPr lang="en-US" sz="1800" dirty="0" smtClean="0"/>
              <a:t>Woodward, K. (2000). A city that echoes eternity. Newsweek. Vol. 136, 	Issue 4. Retrieved November 5th, 2011 from,      	    </a:t>
            </a:r>
            <a:r>
              <a:rPr lang="en-US" sz="1800" dirty="0" smtClean="0">
                <a:hlinkClick r:id=""/>
              </a:rPr>
              <a:t>http://web.ebscohost.com.ezproxy.mtsu.edu/ehost/resultsadvanced?sid=49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255487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Judaism is one of the oldest religions in the world. It is based on the idea of one God. Both Christianity and Islam have their roots in Judaism.</a:t>
            </a:r>
          </a:p>
          <a:p>
            <a:r>
              <a:rPr lang="en-US" dirty="0" smtClean="0"/>
              <a:t>There are an estimated 13-14 million Jews in the world.</a:t>
            </a:r>
          </a:p>
          <a:p>
            <a:r>
              <a:rPr lang="en-US" dirty="0" smtClean="0"/>
              <a:t>80% of those live in Israel and the United States.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7872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Objectives</a:t>
            </a:r>
            <a:endParaRPr lang="en-US" dirty="0">
              <a:ea typeface="+mj-ea"/>
            </a:endParaRPr>
          </a:p>
        </p:txBody>
      </p:sp>
      <p:sp>
        <p:nvSpPr>
          <p:cNvPr id="24578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 the main doctrine that Judaism is focused on: The Torah.</a:t>
            </a:r>
          </a:p>
          <a:p>
            <a:r>
              <a:rPr lang="en-US" dirty="0" smtClean="0"/>
              <a:t>Be familiar with major events that took place shaping Judaism.</a:t>
            </a:r>
          </a:p>
          <a:p>
            <a:r>
              <a:rPr lang="en-US" dirty="0" smtClean="0"/>
              <a:t>Comprehend Jewish practices and laws.</a:t>
            </a:r>
          </a:p>
          <a:p>
            <a:r>
              <a:rPr lang="en-US" dirty="0" smtClean="0"/>
              <a:t>Know the major beliefs that govern Judaism.</a:t>
            </a:r>
          </a:p>
          <a:p>
            <a:r>
              <a:rPr lang="en-US" dirty="0" smtClean="0"/>
              <a:t>Know the main holidays that Jews celebrate.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ToraH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609416"/>
            <a:ext cx="7391400" cy="494378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The word Torah is Hebrew for ‘teaching’ or ‘law</a:t>
            </a:r>
            <a:r>
              <a:rPr lang="en-US" dirty="0" smtClean="0"/>
              <a:t>’.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The first five books of the Bible are called the Torah.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Torah can also refer to all Jewish law and teachings.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Moses wrote the Torah.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Torah retells</a:t>
            </a:r>
          </a:p>
          <a:p>
            <a:pPr lvl="1"/>
            <a:r>
              <a:rPr lang="en-US" dirty="0" smtClean="0"/>
              <a:t>God’s creation of the world</a:t>
            </a:r>
          </a:p>
          <a:p>
            <a:pPr lvl="1"/>
            <a:r>
              <a:rPr lang="en-US" dirty="0" smtClean="0"/>
              <a:t>The selection and growth of the family of Abraham and Sarah</a:t>
            </a:r>
          </a:p>
          <a:p>
            <a:pPr lvl="1"/>
            <a:r>
              <a:rPr lang="en-US" dirty="0" smtClean="0"/>
              <a:t>The exile and redemption from Egypt of that “family –become-nation” known as Israel</a:t>
            </a:r>
          </a:p>
          <a:p>
            <a:pPr lvl="1"/>
            <a:r>
              <a:rPr lang="en-US" dirty="0" smtClean="0"/>
              <a:t>Israel’s wanderings through the desert until they return to the land of Canaan</a:t>
            </a:r>
          </a:p>
          <a:p>
            <a:pPr lvl="1"/>
            <a:r>
              <a:rPr lang="en-US" dirty="0" smtClean="0"/>
              <a:t>Israel’s covenanted relationship with God</a:t>
            </a:r>
          </a:p>
          <a:p>
            <a:pPr lvl="1"/>
            <a:r>
              <a:rPr lang="en-US" dirty="0" smtClean="0"/>
              <a:t>God’s  rules for governing a just society and</a:t>
            </a:r>
          </a:p>
          <a:p>
            <a:pPr lvl="1"/>
            <a:r>
              <a:rPr lang="en-US" dirty="0" smtClean="0"/>
              <a:t>God’s rules for establishing appropriate worship.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445898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History- How it emerged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a timeline of the important historical events</a:t>
            </a:r>
          </a:p>
        </p:txBody>
      </p:sp>
      <p:graphicFrame>
        <p:nvGraphicFramePr>
          <p:cNvPr id="11" name="Group 8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3039893"/>
              </p:ext>
            </p:extLst>
          </p:nvPr>
        </p:nvGraphicFramePr>
        <p:xfrm>
          <a:off x="457200" y="3276600"/>
          <a:ext cx="8229600" cy="256641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Beginning of Judaism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The Torah is created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Crusades begin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Star of David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State of Israel declared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Israel celebrates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3760 B.C.E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1712 B.C.E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1096 C.E.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17</a:t>
                      </a:r>
                      <a:r>
                        <a:rPr kumimoji="0" lang="en-US" sz="12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th</a:t>
                      </a: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Century C.E.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1948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1998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This marks the first day of the Jewish calendar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The holy book of Judaism is created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Religious wars to restore Christianity in Jerusalem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Introduction of the Jewish Star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Israel becomes a nation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50 years as </a:t>
                      </a: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a Jewish nation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Religious Practices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3953184"/>
          </a:xfrm>
        </p:spPr>
        <p:txBody>
          <a:bodyPr/>
          <a:lstStyle/>
          <a:p>
            <a:r>
              <a:rPr lang="en-US" dirty="0" smtClean="0"/>
              <a:t>Jewish ritual and religious observances are grounded in Jewish Law, </a:t>
            </a:r>
            <a:r>
              <a:rPr lang="en-US" b="1" i="1" dirty="0" smtClean="0">
                <a:hlinkClick r:id="rId3"/>
              </a:rPr>
              <a:t>Halakhah</a:t>
            </a:r>
            <a:r>
              <a:rPr lang="en-US" b="1" i="1" dirty="0" smtClean="0"/>
              <a:t>, </a:t>
            </a:r>
            <a:r>
              <a:rPr lang="en-US" dirty="0" smtClean="0"/>
              <a:t>meaning “the path one walks”.</a:t>
            </a:r>
            <a:r>
              <a:rPr lang="en-US" b="1" i="1" dirty="0" smtClean="0"/>
              <a:t> </a:t>
            </a:r>
            <a:r>
              <a:rPr lang="en-US" dirty="0" smtClean="0"/>
              <a:t>Below are the three most common Jewish practices observed.</a:t>
            </a:r>
          </a:p>
          <a:p>
            <a:r>
              <a:rPr lang="en-US" dirty="0" smtClean="0">
                <a:hlinkClick r:id="rId4" action="ppaction://hlinksldjump"/>
              </a:rPr>
              <a:t>Brit </a:t>
            </a:r>
            <a:r>
              <a:rPr lang="en-US" dirty="0" err="1" smtClean="0">
                <a:hlinkClick r:id="rId4" action="ppaction://hlinksldjump"/>
              </a:rPr>
              <a:t>Milah</a:t>
            </a:r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Bar Mitzvah</a:t>
            </a:r>
            <a:endParaRPr lang="en-US" dirty="0" smtClean="0"/>
          </a:p>
          <a:p>
            <a:r>
              <a:rPr lang="en-US" dirty="0" smtClean="0">
                <a:hlinkClick r:id="rId6" action="ppaction://hlinksldjump"/>
              </a:rPr>
              <a:t>Mitzvah</a:t>
            </a: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685800" y="5931932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Visit </a:t>
            </a:r>
            <a:r>
              <a:rPr lang="en-US" dirty="0" smtClean="0">
                <a:hlinkClick r:id="rId7"/>
              </a:rPr>
              <a:t>Rabbi </a:t>
            </a:r>
            <a:r>
              <a:rPr lang="en-US" dirty="0" err="1" smtClean="0">
                <a:hlinkClick r:id="rId7"/>
              </a:rPr>
              <a:t>Scheinerman’s</a:t>
            </a:r>
            <a:r>
              <a:rPr lang="en-US" dirty="0" smtClean="0">
                <a:hlinkClick r:id="rId7"/>
              </a:rPr>
              <a:t> </a:t>
            </a:r>
            <a:r>
              <a:rPr lang="en-US" dirty="0" smtClean="0"/>
              <a:t>Judaism website to discover other Jewish practices.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Brit </a:t>
            </a:r>
            <a:r>
              <a:rPr lang="en-US" dirty="0" err="1" smtClean="0"/>
              <a:t>Milah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3419784"/>
          </a:xfrm>
        </p:spPr>
        <p:txBody>
          <a:bodyPr/>
          <a:lstStyle/>
          <a:p>
            <a:r>
              <a:rPr lang="en-US" dirty="0" smtClean="0"/>
              <a:t>Meaning “Covenant of Circumcision”</a:t>
            </a:r>
          </a:p>
          <a:p>
            <a:pPr lvl="1"/>
            <a:r>
              <a:rPr lang="en-US" dirty="0" smtClean="0"/>
              <a:t>This ceremony confirms the transition of the male infant from being a child of Adam, to a member of the Jewish people thus entering the “covenant of Abraham”.</a:t>
            </a:r>
          </a:p>
          <a:p>
            <a:pPr lvl="1"/>
            <a:r>
              <a:rPr lang="en-US" dirty="0" smtClean="0"/>
              <a:t>Upon the birth of a male child, </a:t>
            </a:r>
            <a:r>
              <a:rPr lang="en-US" dirty="0" smtClean="0">
                <a:hlinkClick r:id="rId3"/>
              </a:rPr>
              <a:t>circumcision</a:t>
            </a:r>
            <a:r>
              <a:rPr lang="en-US" dirty="0" smtClean="0"/>
              <a:t> can be expected before 8 days has expired.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200" y="6008132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hlinkClick r:id="rId4" action="ppaction://hlinksldjump"/>
              </a:rPr>
              <a:t>&gt;Back to Religious Practices</a:t>
            </a:r>
            <a:endParaRPr lang="en-US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 Mitzvah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Meaning “son of the commandments”</a:t>
            </a:r>
          </a:p>
          <a:p>
            <a:pPr lvl="1"/>
            <a:r>
              <a:rPr lang="en-US" dirty="0" smtClean="0"/>
              <a:t>From youth, a boy will not formally be a member of the </a:t>
            </a:r>
            <a:r>
              <a:rPr lang="en-US" dirty="0" err="1" smtClean="0"/>
              <a:t>Halakhic</a:t>
            </a:r>
            <a:r>
              <a:rPr lang="en-US" dirty="0" smtClean="0"/>
              <a:t> community until he turns thirteen.</a:t>
            </a:r>
          </a:p>
          <a:p>
            <a:pPr lvl="1"/>
            <a:r>
              <a:rPr lang="en-US" dirty="0" smtClean="0"/>
              <a:t>This ceremony bestows full responsibility and devotion on learning the Torah.</a:t>
            </a:r>
          </a:p>
          <a:p>
            <a:pPr lvl="1"/>
            <a:r>
              <a:rPr lang="en-US" dirty="0" smtClean="0"/>
              <a:t>The same ceremony for girls is called </a:t>
            </a:r>
            <a:r>
              <a:rPr lang="en-US" i="1" dirty="0" smtClean="0"/>
              <a:t>bat mitzvah</a:t>
            </a:r>
            <a:r>
              <a:rPr lang="en-US" dirty="0" smtClean="0"/>
              <a:t>, meaning “daughter of the commandments”.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008132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hlinkClick r:id="rId3" action="ppaction://hlinksldjump"/>
              </a:rPr>
              <a:t>&gt;Back to Religious Practices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422479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3CAE980-492A-4C6E-B138-598EA0BED2A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1209</Words>
  <Application>Microsoft Office PowerPoint</Application>
  <PresentationFormat>On-screen Show (4:3)</PresentationFormat>
  <Paragraphs>157</Paragraphs>
  <Slides>20</Slides>
  <Notes>20</Notes>
  <HiddenSlides>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Opulent</vt:lpstr>
      <vt:lpstr>Judaism</vt:lpstr>
      <vt:lpstr>“In Matters concerning truth and justice there can be no distinction between big problems and small; for the general principles which determine the conduct of men are indivisible.  Whoever is careless in the truth in small matters cannot be trusted.”  Albert einstein</vt:lpstr>
      <vt:lpstr>Introduction</vt:lpstr>
      <vt:lpstr>Objectives</vt:lpstr>
      <vt:lpstr>The ToraH </vt:lpstr>
      <vt:lpstr>History- How it emerged</vt:lpstr>
      <vt:lpstr>Religious Practices</vt:lpstr>
      <vt:lpstr>Brit Milah</vt:lpstr>
      <vt:lpstr>Bar Mitzvah</vt:lpstr>
      <vt:lpstr>Mitzvah</vt:lpstr>
      <vt:lpstr>Beliefs</vt:lpstr>
      <vt:lpstr>PowerPoint Presentation</vt:lpstr>
      <vt:lpstr>PowerPoint Presentation</vt:lpstr>
      <vt:lpstr>PowerPoint Presentation</vt:lpstr>
      <vt:lpstr>PowerPoint Presentation</vt:lpstr>
      <vt:lpstr>Conclusion</vt:lpstr>
      <vt:lpstr>Student Assessment</vt:lpstr>
      <vt:lpstr>Student Assessment</vt:lpstr>
      <vt:lpstr>Grading Rubric</vt:lpstr>
      <vt:lpstr>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2011-10-30T16:30:17Z</dcterms:created>
  <dcterms:modified xsi:type="dcterms:W3CDTF">2011-11-11T02:38:48Z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TC103524729990</vt:lpwstr>
  </property>
</Properties>
</file>